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1" r:id="rId7"/>
    <p:sldId id="265" r:id="rId8"/>
    <p:sldId id="264" r:id="rId9"/>
    <p:sldId id="268" r:id="rId10"/>
    <p:sldId id="266" r:id="rId11"/>
    <p:sldId id="269" r:id="rId12"/>
    <p:sldId id="271" r:id="rId13"/>
    <p:sldId id="270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07"/>
    <p:restoredTop sz="86474"/>
  </p:normalViewPr>
  <p:slideViewPr>
    <p:cSldViewPr snapToGrid="0" snapToObjects="1">
      <p:cViewPr varScale="1">
        <p:scale>
          <a:sx n="78" d="100"/>
          <a:sy n="78" d="100"/>
        </p:scale>
        <p:origin x="168" y="8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D2B55-82D1-2D45-953C-CF908D5E3E14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4C0CFD4-8281-2140-92F5-AA6C197EA329}">
      <dgm:prSet phldrT="[文字]"/>
      <dgm:spPr>
        <a:gradFill rotWithShape="0">
          <a:gsLst>
            <a:gs pos="91000">
              <a:schemeClr val="bg2">
                <a:lumMod val="25000"/>
              </a:schemeClr>
            </a:gs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訊息</a:t>
          </a:r>
          <a:endParaRPr lang="zh-TW" altLang="en-US" dirty="0"/>
        </a:p>
      </dgm:t>
    </dgm:pt>
    <dgm:pt modelId="{3C1432A3-4EDF-AC4B-A329-7E59CE60044C}" type="parTrans" cxnId="{967BD5B6-89AA-5045-82D3-0F880ACE1A3B}">
      <dgm:prSet/>
      <dgm:spPr/>
      <dgm:t>
        <a:bodyPr/>
        <a:lstStyle/>
        <a:p>
          <a:endParaRPr lang="zh-TW" altLang="en-US"/>
        </a:p>
      </dgm:t>
    </dgm:pt>
    <dgm:pt modelId="{B748B765-C207-1A4B-B54A-6ABC6E0ED790}" type="sibTrans" cxnId="{967BD5B6-89AA-5045-82D3-0F880ACE1A3B}">
      <dgm:prSet/>
      <dgm:spPr/>
      <dgm:t>
        <a:bodyPr/>
        <a:lstStyle/>
        <a:p>
          <a:endParaRPr lang="zh-TW" altLang="en-US"/>
        </a:p>
      </dgm:t>
    </dgm:pt>
    <dgm:pt modelId="{814C8A72-02C3-274D-BD2D-EE23DF8DEA66}">
      <dgm:prSet phldrT="[文字]" phldr="1"/>
      <dgm:spPr/>
      <dgm:t>
        <a:bodyPr/>
        <a:lstStyle/>
        <a:p>
          <a:endParaRPr lang="zh-TW" altLang="en-US" dirty="0"/>
        </a:p>
      </dgm:t>
    </dgm:pt>
    <dgm:pt modelId="{27C8B32A-F429-4C49-AA2C-FF053F3AA0D8}" type="sibTrans" cxnId="{40B59A24-5D4F-9840-B0CB-4B31C13730CB}">
      <dgm:prSet/>
      <dgm:spPr/>
      <dgm:t>
        <a:bodyPr/>
        <a:lstStyle/>
        <a:p>
          <a:endParaRPr lang="zh-TW" altLang="en-US"/>
        </a:p>
      </dgm:t>
    </dgm:pt>
    <dgm:pt modelId="{24372E81-A2E2-C447-9970-64A3778E87ED}" type="parTrans" cxnId="{40B59A24-5D4F-9840-B0CB-4B31C13730CB}">
      <dgm:prSet/>
      <dgm:spPr/>
      <dgm:t>
        <a:bodyPr/>
        <a:lstStyle/>
        <a:p>
          <a:endParaRPr lang="zh-TW" altLang="en-US"/>
        </a:p>
      </dgm:t>
    </dgm:pt>
    <dgm:pt modelId="{2F563587-C9F1-BF4C-B556-5072B1AD7ED3}">
      <dgm:prSet phldrT="[文字]"/>
      <dgm:spPr>
        <a:gradFill rotWithShape="0">
          <a:gsLst>
            <a:gs pos="91000">
              <a:schemeClr val="bg2">
                <a:lumMod val="25000"/>
              </a:schemeClr>
            </a:gs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訊息</a:t>
          </a:r>
          <a:endParaRPr lang="zh-TW" altLang="en-US" dirty="0"/>
        </a:p>
      </dgm:t>
    </dgm:pt>
    <dgm:pt modelId="{E1E11E58-6257-C042-921C-728413346850}" type="parTrans" cxnId="{BE703D45-05F6-2C48-AF9E-14FC3A2E6D47}">
      <dgm:prSet/>
      <dgm:spPr/>
      <dgm:t>
        <a:bodyPr/>
        <a:lstStyle/>
        <a:p>
          <a:endParaRPr lang="zh-TW" altLang="en-US"/>
        </a:p>
      </dgm:t>
    </dgm:pt>
    <dgm:pt modelId="{5FE6374A-F823-4645-99D8-C793C229799B}" type="sibTrans" cxnId="{BE703D45-05F6-2C48-AF9E-14FC3A2E6D47}">
      <dgm:prSet/>
      <dgm:spPr/>
      <dgm:t>
        <a:bodyPr/>
        <a:lstStyle/>
        <a:p>
          <a:endParaRPr lang="zh-TW" altLang="en-US"/>
        </a:p>
      </dgm:t>
    </dgm:pt>
    <dgm:pt modelId="{9E39BF64-5756-1E41-8F0A-A387C95F246A}">
      <dgm:prSet phldrT="[文字]"/>
      <dgm:spPr>
        <a:gradFill rotWithShape="0">
          <a:gsLst>
            <a:gs pos="91000">
              <a:schemeClr val="bg2">
                <a:lumMod val="25000"/>
              </a:schemeClr>
            </a:gs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訊息</a:t>
          </a:r>
          <a:endParaRPr lang="zh-TW" altLang="en-US" dirty="0"/>
        </a:p>
      </dgm:t>
    </dgm:pt>
    <dgm:pt modelId="{69175586-24E8-F34F-8D63-AD68BC60DD5A}" type="parTrans" cxnId="{6377DDB0-A66C-954D-AB6C-91C27B9116AB}">
      <dgm:prSet/>
      <dgm:spPr/>
      <dgm:t>
        <a:bodyPr/>
        <a:lstStyle/>
        <a:p>
          <a:endParaRPr lang="zh-TW" altLang="en-US"/>
        </a:p>
      </dgm:t>
    </dgm:pt>
    <dgm:pt modelId="{2108DA5B-0099-524E-B4B8-D5D7E417CC56}" type="sibTrans" cxnId="{6377DDB0-A66C-954D-AB6C-91C27B9116AB}">
      <dgm:prSet/>
      <dgm:spPr/>
      <dgm:t>
        <a:bodyPr/>
        <a:lstStyle/>
        <a:p>
          <a:endParaRPr lang="zh-TW" altLang="en-US"/>
        </a:p>
      </dgm:t>
    </dgm:pt>
    <dgm:pt modelId="{751E87D5-CF94-304B-8F14-C60E4BD489CD}" type="pres">
      <dgm:prSet presAssocID="{68BD2B55-82D1-2D45-953C-CF908D5E3E14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F01F37D-EDD6-044A-8386-5EA6453B0B04}" type="pres">
      <dgm:prSet presAssocID="{68BD2B55-82D1-2D45-953C-CF908D5E3E14}" presName="ellipse" presStyleLbl="trBgShp" presStyleIdx="0" presStyleCnt="1"/>
      <dgm:spPr/>
    </dgm:pt>
    <dgm:pt modelId="{D7C1B9B8-8B95-5C4F-BED8-35C83510F501}" type="pres">
      <dgm:prSet presAssocID="{68BD2B55-82D1-2D45-953C-CF908D5E3E14}" presName="arrow1" presStyleLbl="fgShp" presStyleIdx="0" presStyleCnt="1" custAng="1759228" custScaleY="155517" custLinFactNeighborX="-88228" custLinFactNeighborY="6996"/>
      <dgm:spPr/>
      <dgm:t>
        <a:bodyPr/>
        <a:lstStyle/>
        <a:p>
          <a:endParaRPr lang="zh-TW" altLang="en-US"/>
        </a:p>
      </dgm:t>
    </dgm:pt>
    <dgm:pt modelId="{82DEE612-5F83-C844-BF06-9FF755281BEF}" type="pres">
      <dgm:prSet presAssocID="{68BD2B55-82D1-2D45-953C-CF908D5E3E14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BCE1B1-B723-3549-8E0D-46863A6E366D}" type="pres">
      <dgm:prSet presAssocID="{2F563587-C9F1-BF4C-B556-5072B1AD7ED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B257CB-1F78-C44F-B5C6-20E327886EB7}" type="pres">
      <dgm:prSet presAssocID="{9E39BF64-5756-1E41-8F0A-A387C95F246A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7B9B6F5-80DA-5C4F-834F-719DE56722DB}" type="pres">
      <dgm:prSet presAssocID="{814C8A72-02C3-274D-BD2D-EE23DF8DEA66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9A3BCA8-B686-C347-86FC-884E21F88282}" type="pres">
      <dgm:prSet presAssocID="{68BD2B55-82D1-2D45-953C-CF908D5E3E14}" presName="funnel" presStyleLbl="trAlignAcc1" presStyleIdx="0" presStyleCnt="1"/>
      <dgm:spPr>
        <a:solidFill>
          <a:schemeClr val="accent1">
            <a:lumMod val="75000"/>
            <a:alpha val="73000"/>
          </a:schemeClr>
        </a:solidFill>
      </dgm:spPr>
      <dgm:t>
        <a:bodyPr/>
        <a:lstStyle/>
        <a:p>
          <a:endParaRPr lang="zh-TW" altLang="en-US"/>
        </a:p>
      </dgm:t>
    </dgm:pt>
  </dgm:ptLst>
  <dgm:cxnLst>
    <dgm:cxn modelId="{A619FC46-AF2B-7240-8E9E-68D476D818DC}" type="presOf" srcId="{2F563587-C9F1-BF4C-B556-5072B1AD7ED3}" destId="{11B257CB-1F78-C44F-B5C6-20E327886EB7}" srcOrd="0" destOrd="0" presId="urn:microsoft.com/office/officeart/2005/8/layout/funnel1"/>
    <dgm:cxn modelId="{B8DD5352-EF44-5940-90A4-5F5B82B80D11}" type="presOf" srcId="{9E39BF64-5756-1E41-8F0A-A387C95F246A}" destId="{C7BCE1B1-B723-3549-8E0D-46863A6E366D}" srcOrd="0" destOrd="0" presId="urn:microsoft.com/office/officeart/2005/8/layout/funnel1"/>
    <dgm:cxn modelId="{CCE81FB5-BBD6-7047-8356-8109A8902426}" type="presOf" srcId="{68BD2B55-82D1-2D45-953C-CF908D5E3E14}" destId="{751E87D5-CF94-304B-8F14-C60E4BD489CD}" srcOrd="0" destOrd="0" presId="urn:microsoft.com/office/officeart/2005/8/layout/funnel1"/>
    <dgm:cxn modelId="{6377DDB0-A66C-954D-AB6C-91C27B9116AB}" srcId="{68BD2B55-82D1-2D45-953C-CF908D5E3E14}" destId="{9E39BF64-5756-1E41-8F0A-A387C95F246A}" srcOrd="2" destOrd="0" parTransId="{69175586-24E8-F34F-8D63-AD68BC60DD5A}" sibTransId="{2108DA5B-0099-524E-B4B8-D5D7E417CC56}"/>
    <dgm:cxn modelId="{8663FE00-A21E-0142-A159-680905738757}" type="presOf" srcId="{A4C0CFD4-8281-2140-92F5-AA6C197EA329}" destId="{D7B9B6F5-80DA-5C4F-834F-719DE56722DB}" srcOrd="0" destOrd="0" presId="urn:microsoft.com/office/officeart/2005/8/layout/funnel1"/>
    <dgm:cxn modelId="{40B59A24-5D4F-9840-B0CB-4B31C13730CB}" srcId="{68BD2B55-82D1-2D45-953C-CF908D5E3E14}" destId="{814C8A72-02C3-274D-BD2D-EE23DF8DEA66}" srcOrd="3" destOrd="0" parTransId="{24372E81-A2E2-C447-9970-64A3778E87ED}" sibTransId="{27C8B32A-F429-4C49-AA2C-FF053F3AA0D8}"/>
    <dgm:cxn modelId="{F9B6EE0D-0FF4-FD4D-BBBC-43EF2F7F88D6}" type="presOf" srcId="{814C8A72-02C3-274D-BD2D-EE23DF8DEA66}" destId="{82DEE612-5F83-C844-BF06-9FF755281BEF}" srcOrd="0" destOrd="0" presId="urn:microsoft.com/office/officeart/2005/8/layout/funnel1"/>
    <dgm:cxn modelId="{BE703D45-05F6-2C48-AF9E-14FC3A2E6D47}" srcId="{68BD2B55-82D1-2D45-953C-CF908D5E3E14}" destId="{2F563587-C9F1-BF4C-B556-5072B1AD7ED3}" srcOrd="1" destOrd="0" parTransId="{E1E11E58-6257-C042-921C-728413346850}" sibTransId="{5FE6374A-F823-4645-99D8-C793C229799B}"/>
    <dgm:cxn modelId="{967BD5B6-89AA-5045-82D3-0F880ACE1A3B}" srcId="{68BD2B55-82D1-2D45-953C-CF908D5E3E14}" destId="{A4C0CFD4-8281-2140-92F5-AA6C197EA329}" srcOrd="0" destOrd="0" parTransId="{3C1432A3-4EDF-AC4B-A329-7E59CE60044C}" sibTransId="{B748B765-C207-1A4B-B54A-6ABC6E0ED790}"/>
    <dgm:cxn modelId="{7C8070BE-675B-1F4F-B56F-59CD5047911E}" type="presParOf" srcId="{751E87D5-CF94-304B-8F14-C60E4BD489CD}" destId="{8F01F37D-EDD6-044A-8386-5EA6453B0B04}" srcOrd="0" destOrd="0" presId="urn:microsoft.com/office/officeart/2005/8/layout/funnel1"/>
    <dgm:cxn modelId="{F845E780-A538-6A4F-B89D-305C13358450}" type="presParOf" srcId="{751E87D5-CF94-304B-8F14-C60E4BD489CD}" destId="{D7C1B9B8-8B95-5C4F-BED8-35C83510F501}" srcOrd="1" destOrd="0" presId="urn:microsoft.com/office/officeart/2005/8/layout/funnel1"/>
    <dgm:cxn modelId="{4F7AF128-F9A2-CA40-A6BE-7556862B73B2}" type="presParOf" srcId="{751E87D5-CF94-304B-8F14-C60E4BD489CD}" destId="{82DEE612-5F83-C844-BF06-9FF755281BEF}" srcOrd="2" destOrd="0" presId="urn:microsoft.com/office/officeart/2005/8/layout/funnel1"/>
    <dgm:cxn modelId="{5846A084-00FE-3A44-95A2-FBF294342AAB}" type="presParOf" srcId="{751E87D5-CF94-304B-8F14-C60E4BD489CD}" destId="{C7BCE1B1-B723-3549-8E0D-46863A6E366D}" srcOrd="3" destOrd="0" presId="urn:microsoft.com/office/officeart/2005/8/layout/funnel1"/>
    <dgm:cxn modelId="{12BE88D2-D940-774C-88E3-9B96614910FD}" type="presParOf" srcId="{751E87D5-CF94-304B-8F14-C60E4BD489CD}" destId="{11B257CB-1F78-C44F-B5C6-20E327886EB7}" srcOrd="4" destOrd="0" presId="urn:microsoft.com/office/officeart/2005/8/layout/funnel1"/>
    <dgm:cxn modelId="{3E22D6C6-2E36-D842-A7DE-74201723DAB2}" type="presParOf" srcId="{751E87D5-CF94-304B-8F14-C60E4BD489CD}" destId="{D7B9B6F5-80DA-5C4F-834F-719DE56722DB}" srcOrd="5" destOrd="0" presId="urn:microsoft.com/office/officeart/2005/8/layout/funnel1"/>
    <dgm:cxn modelId="{EFC287A8-906E-9742-9A34-3ADDB21CC7B0}" type="presParOf" srcId="{751E87D5-CF94-304B-8F14-C60E4BD489CD}" destId="{A9A3BCA8-B686-C347-86FC-884E21F8828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1F37D-EDD6-044A-8386-5EA6453B0B04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1B9B8-8B95-5C4F-BED8-35C83510F501}">
      <dsp:nvSpPr>
        <dsp:cNvPr id="0" name=""/>
        <dsp:cNvSpPr/>
      </dsp:nvSpPr>
      <dsp:spPr>
        <a:xfrm rot="1759228">
          <a:off x="2893669" y="3822801"/>
          <a:ext cx="846666" cy="842694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2DEE612-5F83-C844-BF06-9FF755281BEF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400" kern="1200" dirty="0"/>
        </a:p>
      </dsp:txBody>
      <dsp:txXfrm>
        <a:off x="2031999" y="4368800"/>
        <a:ext cx="4064000" cy="1016000"/>
      </dsp:txXfrm>
    </dsp:sp>
    <dsp:sp modelId="{C7BCE1B1-B723-3549-8E0D-46863A6E366D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gradFill rotWithShape="0">
          <a:gsLst>
            <a:gs pos="91000">
              <a:schemeClr val="bg2">
                <a:lumMod val="25000"/>
              </a:schemeClr>
            </a:gs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訊息</a:t>
          </a:r>
          <a:endParaRPr lang="zh-TW" altLang="en-US" sz="3800" kern="1200" dirty="0"/>
        </a:p>
      </dsp:txBody>
      <dsp:txXfrm>
        <a:off x="3684358" y="2077723"/>
        <a:ext cx="1077630" cy="1077630"/>
      </dsp:txXfrm>
    </dsp:sp>
    <dsp:sp modelId="{11B257CB-1F78-C44F-B5C6-20E327886EB7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gradFill rotWithShape="0">
          <a:gsLst>
            <a:gs pos="91000">
              <a:schemeClr val="bg2">
                <a:lumMod val="25000"/>
              </a:schemeClr>
            </a:gs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訊息</a:t>
          </a:r>
          <a:endParaRPr lang="zh-TW" altLang="en-US" sz="3800" kern="1200" dirty="0"/>
        </a:p>
      </dsp:txBody>
      <dsp:txXfrm>
        <a:off x="2593851" y="934385"/>
        <a:ext cx="1077630" cy="1077630"/>
      </dsp:txXfrm>
    </dsp:sp>
    <dsp:sp modelId="{D7B9B6F5-80DA-5C4F-834F-719DE56722DB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gradFill rotWithShape="0">
          <a:gsLst>
            <a:gs pos="91000">
              <a:schemeClr val="bg2">
                <a:lumMod val="25000"/>
              </a:schemeClr>
            </a:gs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訊息</a:t>
          </a:r>
          <a:endParaRPr lang="zh-TW" altLang="en-US" sz="3800" kern="1200" dirty="0"/>
        </a:p>
      </dsp:txBody>
      <dsp:txXfrm>
        <a:off x="4151718" y="565915"/>
        <a:ext cx="1077630" cy="1077630"/>
      </dsp:txXfrm>
    </dsp:sp>
    <dsp:sp modelId="{A9A3BCA8-B686-C347-86FC-884E21F88282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accent1">
            <a:lumMod val="75000"/>
            <a:alpha val="73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B4B7B-0711-1647-AA1C-61E07DAFAEC9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077A0-6F98-AA4C-9B53-94A5E16F00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877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15D92-4D06-E443-8673-8CA6779FCA26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541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044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236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681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362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176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817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309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2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40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421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1393-F34D-A345-B4B5-B8D971E50015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A7E0D-41EE-0844-8273-A95B98A5B9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520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www.appledaily.com.tw/realtimenews/article/new/20161124/996518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8.jp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963891"/>
            <a:ext cx="9144000" cy="833377"/>
          </a:xfrm>
        </p:spPr>
        <p:txBody>
          <a:bodyPr>
            <a:normAutofit/>
          </a:bodyPr>
          <a:lstStyle/>
          <a:p>
            <a:r>
              <a:rPr kumimoji="1" lang="zh-TW" altLang="en-US" sz="4800" dirty="0" smtClean="0">
                <a:latin typeface="Heiti TC Light" charset="-120"/>
                <a:ea typeface="Heiti TC Light" charset="-120"/>
                <a:cs typeface="Heiti TC Light" charset="-120"/>
              </a:rPr>
              <a:t>詐騙奧特</a:t>
            </a:r>
            <a:endParaRPr kumimoji="1" lang="zh-TW" altLang="en-US" sz="4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52097" y="4526473"/>
            <a:ext cx="2287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altLang="zh-TW" b="1" dirty="0">
                <a:latin typeface="Heiti TC Medium" charset="-120"/>
                <a:ea typeface="Heiti TC Medium" charset="-120"/>
                <a:cs typeface="Heiti TC Medium" charset="-120"/>
              </a:rPr>
              <a:t>B10207111    </a:t>
            </a:r>
            <a:r>
              <a:rPr lang="zh-TW" altLang="is-IS" b="1" dirty="0">
                <a:latin typeface="Heiti TC Medium" charset="-120"/>
                <a:ea typeface="Heiti TC Medium" charset="-120"/>
                <a:cs typeface="Heiti TC Medium" charset="-120"/>
              </a:rPr>
              <a:t>楊書維</a:t>
            </a:r>
          </a:p>
          <a:p>
            <a:r>
              <a:rPr lang="is-IS" altLang="zh-TW" b="1" dirty="0">
                <a:latin typeface="Heiti TC Medium" charset="-120"/>
                <a:ea typeface="Heiti TC Medium" charset="-120"/>
                <a:cs typeface="Heiti TC Medium" charset="-120"/>
              </a:rPr>
              <a:t>B10207036   </a:t>
            </a:r>
            <a:r>
              <a:rPr lang="is-IS" altLang="zh-TW" b="1" dirty="0" smtClean="0">
                <a:latin typeface="Heiti TC Medium" charset="-120"/>
                <a:ea typeface="Heiti TC Medium" charset="-120"/>
                <a:cs typeface="Heiti TC Medium" charset="-120"/>
              </a:rPr>
              <a:t> </a:t>
            </a:r>
            <a:r>
              <a:rPr lang="zh-TW" altLang="is-IS" b="1" dirty="0" smtClean="0">
                <a:latin typeface="Heiti TC Medium" charset="-120"/>
                <a:ea typeface="Heiti TC Medium" charset="-120"/>
                <a:cs typeface="Heiti TC Medium" charset="-120"/>
              </a:rPr>
              <a:t>簡士</a:t>
            </a:r>
            <a:r>
              <a:rPr lang="zh-TW" altLang="is-IS" b="1" dirty="0">
                <a:latin typeface="Heiti TC Medium" charset="-120"/>
                <a:ea typeface="Heiti TC Medium" charset="-120"/>
                <a:cs typeface="Heiti TC Medium" charset="-120"/>
              </a:rPr>
              <a:t>超</a:t>
            </a:r>
          </a:p>
          <a:p>
            <a:r>
              <a:rPr lang="is-IS" altLang="zh-TW" b="1" dirty="0">
                <a:latin typeface="Heiti TC Medium" charset="-120"/>
                <a:ea typeface="Heiti TC Medium" charset="-120"/>
                <a:cs typeface="Heiti TC Medium" charset="-120"/>
              </a:rPr>
              <a:t>M10409202  </a:t>
            </a:r>
            <a:r>
              <a:rPr lang="is-IS" altLang="zh-TW" b="1" dirty="0" smtClean="0">
                <a:latin typeface="Heiti TC Medium" charset="-120"/>
                <a:ea typeface="Heiti TC Medium" charset="-120"/>
                <a:cs typeface="Heiti TC Medium" charset="-120"/>
              </a:rPr>
              <a:t> </a:t>
            </a:r>
            <a:r>
              <a:rPr lang="zh-TW" altLang="is-IS" b="1" dirty="0" smtClean="0">
                <a:latin typeface="Heiti TC Medium" charset="-120"/>
                <a:ea typeface="Heiti TC Medium" charset="-120"/>
                <a:cs typeface="Heiti TC Medium" charset="-120"/>
              </a:rPr>
              <a:t>陳軍君</a:t>
            </a:r>
            <a:endParaRPr lang="zh-TW" altLang="is-IS" b="1" dirty="0">
              <a:latin typeface="Heiti TC Medium" charset="-120"/>
              <a:ea typeface="Heiti TC Medium" charset="-120"/>
              <a:cs typeface="Heiti TC Medium" charset="-120"/>
            </a:endParaRPr>
          </a:p>
          <a:p>
            <a:r>
              <a:rPr lang="is-IS" altLang="zh-TW" b="1" dirty="0" smtClean="0">
                <a:latin typeface="Heiti TC Medium" charset="-120"/>
                <a:ea typeface="Heiti TC Medium" charset="-120"/>
                <a:cs typeface="Heiti TC Medium" charset="-120"/>
              </a:rPr>
              <a:t>M10409315 </a:t>
            </a:r>
            <a:r>
              <a:rPr lang="is-IS" altLang="zh-TW" b="1" dirty="0">
                <a:latin typeface="Heiti TC Medium" charset="-120"/>
                <a:ea typeface="Heiti TC Medium" charset="-120"/>
                <a:cs typeface="Heiti TC Medium" charset="-120"/>
              </a:rPr>
              <a:t> </a:t>
            </a:r>
            <a:r>
              <a:rPr lang="is-IS" altLang="zh-TW" b="1" dirty="0" smtClean="0">
                <a:latin typeface="Heiti TC Medium" charset="-120"/>
                <a:ea typeface="Heiti TC Medium" charset="-120"/>
                <a:cs typeface="Heiti TC Medium" charset="-120"/>
              </a:rPr>
              <a:t> </a:t>
            </a:r>
            <a:r>
              <a:rPr lang="zh-TW" altLang="is-IS" b="1" dirty="0" smtClean="0">
                <a:latin typeface="Heiti TC Medium" charset="-120"/>
                <a:ea typeface="Heiti TC Medium" charset="-120"/>
                <a:cs typeface="Heiti TC Medium" charset="-120"/>
              </a:rPr>
              <a:t>林廷翰</a:t>
            </a:r>
            <a:endParaRPr lang="en-US" altLang="zh-TW" b="1" dirty="0" smtClean="0">
              <a:latin typeface="Heiti TC Medium" charset="-120"/>
              <a:ea typeface="Heiti TC Medium" charset="-120"/>
              <a:cs typeface="Heiti TC Medium" charset="-120"/>
            </a:endParaRPr>
          </a:p>
          <a:p>
            <a:r>
              <a:rPr lang="is-IS" altLang="zh-TW" b="1" dirty="0">
                <a:latin typeface="Heiti TC Medium" charset="-120"/>
                <a:ea typeface="Heiti TC Medium" charset="-120"/>
                <a:cs typeface="Heiti TC Medium" charset="-120"/>
              </a:rPr>
              <a:t>M10409218   </a:t>
            </a:r>
            <a:r>
              <a:rPr lang="zh-TW" altLang="is-IS" b="1" dirty="0" smtClean="0">
                <a:latin typeface="Heiti TC Medium" charset="-120"/>
                <a:ea typeface="Heiti TC Medium" charset="-120"/>
                <a:cs typeface="Heiti TC Medium" charset="-120"/>
              </a:rPr>
              <a:t>康寧</a:t>
            </a:r>
            <a:endParaRPr lang="zh-TW" altLang="is-IS" b="1" dirty="0">
              <a:latin typeface="Heiti TC Medium" charset="-120"/>
              <a:ea typeface="Heiti TC Medium" charset="-120"/>
              <a:cs typeface="Heiti TC Medium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185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創新性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0" y="2102612"/>
            <a:ext cx="2155669" cy="215566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55677" y="412973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 smtClean="0">
                <a:solidFill>
                  <a:srgbClr val="01BA03"/>
                </a:solidFill>
                <a:latin typeface="Heiti TC Light" charset="-120"/>
                <a:ea typeface="Heiti TC Light" charset="-120"/>
                <a:cs typeface="Heiti TC Light" charset="-120"/>
              </a:rPr>
              <a:t>聊天機器人</a:t>
            </a:r>
            <a:endParaRPr kumimoji="1" lang="zh-TW" altLang="en-US" sz="3600" dirty="0">
              <a:solidFill>
                <a:srgbClr val="01BA03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57261" y="1980117"/>
            <a:ext cx="5134739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使用</a:t>
            </a:r>
            <a:r>
              <a:rPr kumimoji="1" lang="en-US" altLang="zh-TW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LINE Messaging API </a:t>
            </a:r>
          </a:p>
          <a:p>
            <a:pPr lvl="1" algn="r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創建一個聊天機器人帳號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endParaRPr kumimoji="1" lang="en-US" altLang="zh-TW" sz="2500" b="1" dirty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使用者可加此聊天機器人為好友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也可把它拉入群組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endParaRPr kumimoji="1" lang="en-US" altLang="zh-TW" sz="2500" b="1" dirty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機器人若判讀某訊息可能為謠言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便會出面澄清</a:t>
            </a:r>
            <a:r>
              <a:rPr kumimoji="1" lang="en-US" altLang="zh-TW" sz="2500" b="1" dirty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kumimoji="1" lang="en-US" altLang="zh-TW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or 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提供相關資訊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t="31818" b="7273"/>
          <a:stretch/>
        </p:blipFill>
        <p:spPr>
          <a:xfrm>
            <a:off x="3944502" y="2068130"/>
            <a:ext cx="3322826" cy="3979379"/>
          </a:xfrm>
          <a:prstGeom prst="rect">
            <a:avLst/>
          </a:prstGeom>
        </p:spPr>
      </p:pic>
      <p:cxnSp>
        <p:nvCxnSpPr>
          <p:cNvPr id="10" name="直線箭頭接點 9"/>
          <p:cNvCxnSpPr/>
          <p:nvPr/>
        </p:nvCxnSpPr>
        <p:spPr>
          <a:xfrm>
            <a:off x="3175153" y="3180446"/>
            <a:ext cx="718356" cy="780198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123260" y="3877516"/>
            <a:ext cx="2007376" cy="27853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提醒您，要小心～</a:t>
            </a:r>
            <a:endParaRPr kumimoji="1" lang="en-US" altLang="zh-TW" sz="13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近期有網路謠言與</a:t>
            </a:r>
            <a:r>
              <a:rPr kumimoji="1" lang="en-US" altLang="zh-TW" sz="1300" dirty="0" smtClean="0">
                <a:latin typeface="Heiti TC Light" charset="-120"/>
                <a:ea typeface="Heiti TC Light" charset="-120"/>
                <a:cs typeface="Heiti TC Light" charset="-120"/>
              </a:rPr>
              <a:t>“</a:t>
            </a:r>
            <a:r>
              <a:rPr kumimoji="1"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壓線</a:t>
            </a:r>
            <a:endParaRPr kumimoji="1" lang="en-US" altLang="zh-TW" sz="13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就開單</a:t>
            </a:r>
            <a:r>
              <a:rPr kumimoji="1" lang="en-US" altLang="zh-TW" sz="1300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kumimoji="1"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罰</a:t>
            </a:r>
            <a:r>
              <a:rPr kumimoji="1" lang="en-US" altLang="zh-TW" sz="1300" dirty="0" smtClean="0">
                <a:latin typeface="Heiti TC Light" charset="-120"/>
                <a:ea typeface="Heiti TC Light" charset="-120"/>
                <a:cs typeface="Heiti TC Light" charset="-120"/>
              </a:rPr>
              <a:t>3000</a:t>
            </a:r>
            <a:r>
              <a:rPr kumimoji="1"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”有關。</a:t>
            </a:r>
            <a:endParaRPr kumimoji="1" lang="en-US" altLang="zh-TW" sz="13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而該網路謠言已被</a:t>
            </a:r>
            <a:r>
              <a:rPr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台中市</a:t>
            </a:r>
            <a:endParaRPr lang="en-US" altLang="zh-TW" sz="13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警局</a:t>
            </a:r>
            <a:r>
              <a:rPr lang="zh-TW" altLang="en-US" sz="1300" dirty="0">
                <a:latin typeface="Heiti TC Light" charset="-120"/>
                <a:ea typeface="Heiti TC Light" charset="-120"/>
                <a:cs typeface="Heiti TC Light" charset="-120"/>
              </a:rPr>
              <a:t>交通</a:t>
            </a:r>
            <a:r>
              <a:rPr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大隊證實：</a:t>
            </a:r>
            <a:endParaRPr lang="en-US" altLang="zh-TW" sz="13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「</a:t>
            </a:r>
            <a:r>
              <a:rPr lang="zh-TW" altLang="en-US" sz="1300" dirty="0">
                <a:latin typeface="Heiti TC Light" charset="-120"/>
                <a:ea typeface="Heiti TC Light" charset="-120"/>
                <a:cs typeface="Heiti TC Light" charset="-120"/>
              </a:rPr>
              <a:t>那是錯誤訊息，假的</a:t>
            </a:r>
            <a:r>
              <a:rPr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！」</a:t>
            </a:r>
            <a:endParaRPr lang="en-US" altLang="zh-TW" sz="13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1300" dirty="0" smtClean="0">
                <a:latin typeface="Heiti TC Light" charset="-120"/>
                <a:ea typeface="Heiti TC Light" charset="-120"/>
                <a:cs typeface="Heiti TC Light" charset="-120"/>
              </a:rPr>
              <a:t>相關新聞請看：</a:t>
            </a:r>
            <a:endParaRPr kumimoji="1" lang="en-US" altLang="zh-TW" sz="13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en-US" altLang="zh-TW" sz="1200" dirty="0" smtClean="0">
                <a:latin typeface="Heiti TC Light" charset="-120"/>
                <a:ea typeface="Heiti TC Light" charset="-120"/>
                <a:cs typeface="Heiti TC Light" charset="-120"/>
                <a:hlinkClick r:id="rId4"/>
              </a:rPr>
              <a:t>http://www.appledaily</a:t>
            </a:r>
          </a:p>
          <a:p>
            <a:r>
              <a:rPr kumimoji="1" lang="en-US" altLang="zh-TW" sz="1200" dirty="0" smtClean="0">
                <a:latin typeface="Heiti TC Light" charset="-120"/>
                <a:ea typeface="Heiti TC Light" charset="-120"/>
                <a:cs typeface="Heiti TC Light" charset="-120"/>
                <a:hlinkClick r:id="rId4"/>
              </a:rPr>
              <a:t>.com.tw/realtimenews/</a:t>
            </a:r>
          </a:p>
          <a:p>
            <a:r>
              <a:rPr kumimoji="1" lang="en-US" altLang="zh-TW" sz="1200" dirty="0" smtClean="0">
                <a:latin typeface="Heiti TC Light" charset="-120"/>
                <a:ea typeface="Heiti TC Light" charset="-120"/>
                <a:cs typeface="Heiti TC Light" charset="-120"/>
                <a:hlinkClick r:id="rId4"/>
              </a:rPr>
              <a:t>article/new/20161124</a:t>
            </a:r>
          </a:p>
          <a:p>
            <a:r>
              <a:rPr kumimoji="1" lang="en-US" altLang="zh-TW" sz="1200" dirty="0" smtClean="0">
                <a:latin typeface="Heiti TC Light" charset="-120"/>
                <a:ea typeface="Heiti TC Light" charset="-120"/>
                <a:cs typeface="Heiti TC Light" charset="-120"/>
                <a:hlinkClick r:id="rId4"/>
              </a:rPr>
              <a:t>/996518/</a:t>
            </a:r>
            <a:endParaRPr kumimoji="1" lang="en-US" altLang="zh-TW" sz="12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kumimoji="1"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387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市場性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59744" b="3851"/>
          <a:stretch/>
        </p:blipFill>
        <p:spPr>
          <a:xfrm>
            <a:off x="917864" y="1537855"/>
            <a:ext cx="3808235" cy="16417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t="58373" r="13077" b="6637"/>
          <a:stretch/>
        </p:blipFill>
        <p:spPr>
          <a:xfrm>
            <a:off x="935182" y="3179618"/>
            <a:ext cx="4028459" cy="290423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25809" y="1537855"/>
            <a:ext cx="6417141" cy="4785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kumimoji="1" lang="en-US" altLang="zh-TW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165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反詐騙官方</a:t>
            </a:r>
            <a:r>
              <a:rPr kumimoji="1" lang="en-US" altLang="zh-TW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LINE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帳號為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r>
              <a:rPr kumimoji="1" lang="en-US" altLang="zh-TW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“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單方傳訊、無法看到使用者訊息</a:t>
            </a:r>
            <a:r>
              <a:rPr kumimoji="1" lang="en-US" altLang="zh-TW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”</a:t>
            </a:r>
          </a:p>
          <a:p>
            <a:pPr lvl="1" algn="r"/>
            <a:endParaRPr kumimoji="1" lang="en-US" altLang="zh-TW" sz="2500" b="1" dirty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然而，被騙的人通常處於資訊弱勢的一方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本身缺乏使用網路資源查訊、佐證的能力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endParaRPr kumimoji="1" lang="en-US" altLang="zh-TW" sz="2500" b="1" dirty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r>
              <a:rPr kumimoji="1" lang="zh-TW" altLang="en-US" sz="2500" b="1" dirty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因此，我們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目標是</a:t>
            </a:r>
            <a:r>
              <a:rPr kumimoji="1" lang="zh-TW" altLang="en-US" sz="2500" b="1" strike="sngStrike" dirty="0" smtClean="0">
                <a:latin typeface="Heiti TC Light" charset="-120"/>
                <a:ea typeface="Heiti TC Light" charset="-120"/>
                <a:cs typeface="Heiti TC Light" charset="-120"/>
              </a:rPr>
              <a:t>賣給政府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zh-TW" altLang="en-US" sz="30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政府</a:t>
            </a:r>
            <a:r>
              <a:rPr kumimoji="1" lang="zh-TW" altLang="en-US" sz="3000" b="1" dirty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合作</a:t>
            </a:r>
            <a:endParaRPr kumimoji="1" lang="en-US" altLang="zh-TW" sz="3000" b="1" dirty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讓</a:t>
            </a:r>
            <a:r>
              <a:rPr kumimoji="1" lang="en-US" altLang="zh-TW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165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也可以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提供</a:t>
            </a:r>
            <a:r>
              <a:rPr kumimoji="1" lang="zh-TW" altLang="en-US" sz="2500" b="1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雙向溝通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的解決方案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r>
              <a:rPr kumimoji="1" lang="en-US" altLang="zh-TW" sz="2500" b="1" i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“</a:t>
            </a:r>
            <a:r>
              <a:rPr kumimoji="1" lang="zh-TW" altLang="en-US" sz="2500" b="1" i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您簡單的一個動作</a:t>
            </a:r>
            <a:endParaRPr kumimoji="1" lang="en-US" altLang="zh-TW" sz="2500" b="1" i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r"/>
            <a:r>
              <a:rPr kumimoji="1" lang="zh-TW" altLang="en-US" sz="2500" b="1" i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可大幅降低家中長輩受騙的機率</a:t>
            </a:r>
            <a:r>
              <a:rPr kumimoji="1" lang="en-US" altLang="zh-TW" sz="2500" b="1" i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”</a:t>
            </a:r>
          </a:p>
          <a:p>
            <a:pPr lvl="1" algn="r"/>
            <a:endParaRPr kumimoji="1" lang="en-US" altLang="zh-TW" sz="2500" b="1" i="1" dirty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31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255814" y="2400299"/>
            <a:ext cx="11936186" cy="773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前面的適切性</a:t>
            </a:r>
            <a:r>
              <a:rPr kumimoji="1"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流程我們為了</a:t>
            </a:r>
            <a:r>
              <a:rPr kumimoji="1" lang="zh-TW" altLang="en-US" sz="4000" b="1" dirty="0" smtClean="0">
                <a:latin typeface="Heiti TC Light" charset="-120"/>
                <a:ea typeface="Heiti TC Light" charset="-120"/>
                <a:cs typeface="Heiti TC Light" charset="-120"/>
              </a:rPr>
              <a:t>專業度</a:t>
            </a:r>
            <a:r>
              <a:rPr kumimoji="1"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所以畫得太複雜了</a:t>
            </a:r>
            <a:endParaRPr kumimoji="1" lang="zh-TW" altLang="en-US" sz="4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4767942" y="4087586"/>
            <a:ext cx="2911929" cy="773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kumimoji="1"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來張懶人版</a:t>
            </a:r>
            <a:endParaRPr kumimoji="1" lang="zh-TW" altLang="en-US" sz="4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149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可行性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7"/>
          <a:stretch/>
        </p:blipFill>
        <p:spPr>
          <a:xfrm>
            <a:off x="2133601" y="2135681"/>
            <a:ext cx="4378036" cy="3245359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6949440" y="2409240"/>
            <a:ext cx="3291840" cy="2971800"/>
            <a:chOff x="6934200" y="2667000"/>
            <a:chExt cx="3291840" cy="2971800"/>
          </a:xfrm>
        </p:grpSpPr>
        <p:sp>
          <p:nvSpPr>
            <p:cNvPr id="17" name="圓角矩形 16"/>
            <p:cNvSpPr/>
            <p:nvPr/>
          </p:nvSpPr>
          <p:spPr>
            <a:xfrm>
              <a:off x="6934200" y="2667000"/>
              <a:ext cx="3291840" cy="2971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7078980" y="4222800"/>
              <a:ext cx="3002280" cy="11582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3000" dirty="0" smtClean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機器學習</a:t>
              </a:r>
              <a:endParaRPr kumimoji="1" lang="zh-TW" altLang="en-US" sz="3000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81" b="24771"/>
            <a:stretch/>
          </p:blipFill>
          <p:spPr>
            <a:xfrm>
              <a:off x="7194391" y="3107105"/>
              <a:ext cx="2771457" cy="615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91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加分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258524" y="1690688"/>
            <a:ext cx="5674951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利用</a:t>
            </a:r>
            <a:r>
              <a:rPr kumimoji="1" lang="en-US" altLang="zh-TW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LINE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機器人的</a:t>
            </a:r>
            <a:r>
              <a:rPr kumimoji="1" lang="zh-TW" altLang="en-US" sz="2500" b="1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雙向溝通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特性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搜集各種真</a:t>
            </a:r>
            <a:r>
              <a:rPr kumimoji="1" lang="en-US" altLang="zh-TW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/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假新聞、出現頻率</a:t>
            </a:r>
            <a:r>
              <a:rPr kumimoji="1" lang="is-IS" altLang="zh-TW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… 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等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ctr"/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未來可開放相關管理數據如：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傳播速度最快的假新聞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最多人傳閱的假新聞</a:t>
            </a:r>
            <a:endParaRPr kumimoji="1" lang="en-US" altLang="zh-TW" sz="2500" b="1" dirty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ctr"/>
            <a:r>
              <a:rPr kumimoji="1" lang="is-IS" altLang="zh-TW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…</a:t>
            </a:r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等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ctr"/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ctr"/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協助政府對症下藥</a:t>
            </a:r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/>
            <a:r>
              <a:rPr kumimoji="1" lang="zh-TW" altLang="en-US" sz="25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協助使用者防患於未然</a:t>
            </a:r>
            <a:endParaRPr kumimoji="1" lang="en-US" altLang="zh-TW" sz="2500" b="1" dirty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ctr"/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ctr"/>
            <a:endParaRPr kumimoji="1" lang="en-US" altLang="zh-TW" sz="2500" b="1" dirty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ctr"/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ctr"/>
            <a:endParaRPr kumimoji="1" lang="en-US" altLang="zh-TW" sz="25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 algn="ctr"/>
            <a:endParaRPr kumimoji="1" lang="en-US" altLang="zh-TW" sz="2500" b="1" dirty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427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成員及任務分配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9532071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5461"/>
                <a:gridCol w="6990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組員姓名</a:t>
                      </a:r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(</a:t>
                      </a:r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學號</a:t>
                      </a:r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)</a:t>
                      </a:r>
                      <a:endParaRPr lang="zh-TW" altLang="en-US" b="1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任務內容</a:t>
                      </a:r>
                      <a:endParaRPr lang="zh-TW" altLang="en-US" b="1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康寧</a:t>
                      </a:r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(</a:t>
                      </a:r>
                      <a:r>
                        <a:rPr lang="is-I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M10409218 </a:t>
                      </a:r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)</a:t>
                      </a:r>
                      <a:endParaRPr lang="zh-TW" altLang="en-US" b="1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程序猿鼓勵師</a:t>
                      </a:r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+ </a:t>
                      </a:r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機器學習</a:t>
                      </a:r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+</a:t>
                      </a:r>
                      <a:r>
                        <a:rPr lang="en-US" altLang="zh-TW" b="1" baseline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</a:t>
                      </a:r>
                      <a:r>
                        <a:rPr lang="zh-TW" altLang="en-US" b="1" baseline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文件製作</a:t>
                      </a:r>
                      <a:endParaRPr lang="zh-TW" altLang="en-US" b="1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陳軍君</a:t>
                      </a:r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(</a:t>
                      </a:r>
                      <a:r>
                        <a:rPr lang="is-I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M10409202</a:t>
                      </a:r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)</a:t>
                      </a:r>
                      <a:endParaRPr lang="zh-TW" altLang="en-US" b="1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程序</a:t>
                      </a:r>
                      <a:r>
                        <a:rPr lang="zh-TW" altLang="en-US" b="1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猿鼓勵師</a:t>
                      </a:r>
                      <a:r>
                        <a:rPr lang="en-US" altLang="zh-TW" b="1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+ </a:t>
                      </a:r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機器學習</a:t>
                      </a:r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+</a:t>
                      </a:r>
                      <a:r>
                        <a:rPr lang="en-US" altLang="zh-TW" b="1" baseline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</a:t>
                      </a:r>
                      <a:r>
                        <a:rPr lang="zh-TW" altLang="en-US" b="1" baseline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文件製作</a:t>
                      </a:r>
                      <a:endParaRPr lang="zh-TW" altLang="en-US" b="1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林廷翰</a:t>
                      </a:r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(M10409315)</a:t>
                      </a:r>
                      <a:endParaRPr lang="zh-TW" altLang="en-US" b="1" dirty="0" smtClean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Line API</a:t>
                      </a:r>
                      <a:r>
                        <a:rPr lang="en-US" altLang="zh-TW" b="1" baseline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</a:t>
                      </a:r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攻城獅</a:t>
                      </a:r>
                      <a:endParaRPr lang="zh-TW" altLang="en-US" b="1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is-I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楊書維</a:t>
                      </a:r>
                      <a:r>
                        <a:rPr lang="is-I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(B10207111)</a:t>
                      </a:r>
                      <a:endParaRPr lang="zh-TW" altLang="en-US" b="1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Open</a:t>
                      </a:r>
                      <a:r>
                        <a:rPr lang="en-US" altLang="zh-TW" b="1" baseline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DATA </a:t>
                      </a:r>
                      <a:r>
                        <a:rPr lang="zh-TW" altLang="en-US" b="1" baseline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串接</a:t>
                      </a:r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攻城獅</a:t>
                      </a:r>
                      <a:endParaRPr lang="zh-TW" altLang="en-US" b="1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is-I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簡士超</a:t>
                      </a:r>
                      <a:r>
                        <a:rPr lang="en-US" altLang="zh-TW" b="1" baseline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</a:t>
                      </a:r>
                      <a:r>
                        <a:rPr lang="is-I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(B10207036)</a:t>
                      </a:r>
                      <a:endParaRPr lang="zh-TW" altLang="en-US" b="1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Open</a:t>
                      </a:r>
                      <a:r>
                        <a:rPr lang="en-US" altLang="zh-TW" b="1" baseline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DATA </a:t>
                      </a:r>
                      <a:r>
                        <a:rPr lang="zh-TW" altLang="en-US" b="1" baseline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串接</a:t>
                      </a:r>
                      <a:r>
                        <a:rPr lang="zh-TW" altLang="en-US" b="1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攻城獅</a:t>
                      </a:r>
                      <a:endParaRPr lang="zh-TW" altLang="en-US" b="1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67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532" y="1208314"/>
            <a:ext cx="7494012" cy="45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什麼是奧特呢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?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907" y="1825625"/>
            <a:ext cx="58801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動機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78" y="1490271"/>
            <a:ext cx="6127844" cy="5367729"/>
          </a:xfrm>
        </p:spPr>
      </p:pic>
    </p:spTree>
    <p:extLst>
      <p:ext uri="{BB962C8B-B14F-4D97-AF65-F5344CB8AC3E}">
        <p14:creationId xmlns:p14="http://schemas.microsoft.com/office/powerpoint/2010/main" val="19588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然後我們家中長輩很常這樣</a:t>
            </a:r>
            <a:r>
              <a:rPr kumimoji="1" lang="mr-IN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9927" y="1825625"/>
            <a:ext cx="3052145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3281363"/>
            <a:ext cx="2806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2455769" y="1920784"/>
            <a:ext cx="7308912" cy="773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TW" altLang="en-US" sz="4000" dirty="0">
                <a:latin typeface="Heiti TC Light" charset="-120"/>
                <a:ea typeface="Heiti TC Light" charset="-120"/>
                <a:cs typeface="Heiti TC Light" charset="-120"/>
              </a:rPr>
              <a:t>所以我們</a:t>
            </a:r>
            <a:r>
              <a:rPr kumimoji="1"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決定做一件偉大的事情</a:t>
            </a:r>
            <a:endParaRPr kumimoji="1" lang="zh-TW" altLang="en-US" sz="4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14060" y="3325976"/>
            <a:ext cx="41923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4000" dirty="0">
                <a:latin typeface="Heiti TC Light" charset="-120"/>
                <a:ea typeface="Heiti TC Light" charset="-120"/>
                <a:cs typeface="Heiti TC Light" charset="-120"/>
              </a:rPr>
              <a:t>來拯救</a:t>
            </a:r>
            <a:r>
              <a:rPr kumimoji="1" lang="zh-TW" altLang="en-US" sz="4000" strike="sngStrike" dirty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你們</a:t>
            </a:r>
            <a:r>
              <a:rPr kumimoji="1" lang="zh-TW" altLang="en-US" sz="4000" dirty="0">
                <a:latin typeface="Heiti TC Light" charset="-120"/>
                <a:ea typeface="Heiti TC Light" charset="-120"/>
                <a:cs typeface="Heiti TC Light" charset="-120"/>
              </a:rPr>
              <a:t>長輩</a:t>
            </a:r>
            <a:endParaRPr lang="zh-TW" altLang="en-US" sz="4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4872594" y="4665617"/>
            <a:ext cx="2475262" cy="76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kumimoji="1" lang="en-US" altLang="zh-TW" sz="4000" dirty="0" smtClean="0">
                <a:latin typeface="Heiti TC Light" charset="-120"/>
                <a:ea typeface="Heiti TC Light" charset="-120"/>
                <a:cs typeface="Heiti TC Light" charset="-120"/>
              </a:rPr>
              <a:t>But, how?</a:t>
            </a:r>
            <a:endParaRPr kumimoji="1" lang="zh-TW" altLang="en-US" sz="4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140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結合長輩們跟時下年輕人最愛用的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Line App</a:t>
            </a:r>
          </a:p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自動偵測相關詐騙或謠言內容</a:t>
            </a:r>
            <a:endParaRPr kumimoji="1"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每則訊息我們都將用機器學習進行詞語拆解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, 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再結合政府的</a:t>
            </a:r>
            <a:r>
              <a:rPr lang="en-US" altLang="zh-TW" b="1" dirty="0" smtClean="0">
                <a:solidFill>
                  <a:srgbClr val="0070C0"/>
                </a:solidFill>
                <a:latin typeface="Heiti TC Light" charset="-120"/>
                <a:ea typeface="Heiti TC Light" charset="-120"/>
                <a:cs typeface="Heiti TC Light" charset="-120"/>
              </a:rPr>
              <a:t>165</a:t>
            </a:r>
            <a:r>
              <a:rPr lang="zh-TW" altLang="en-US" b="1" dirty="0" smtClean="0">
                <a:solidFill>
                  <a:srgbClr val="0070C0"/>
                </a:solidFill>
                <a:latin typeface="Heiti TC Light" charset="-120"/>
                <a:ea typeface="Heiti TC Light" charset="-120"/>
                <a:cs typeface="Heiti TC Light" charset="-120"/>
              </a:rPr>
              <a:t>反詐騙諮詢專線－詐騙闢謠專區</a:t>
            </a:r>
            <a:r>
              <a:rPr lang="en-US" altLang="zh-TW" b="1" dirty="0" smtClean="0">
                <a:solidFill>
                  <a:srgbClr val="0070C0"/>
                </a:solidFill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API</a:t>
            </a:r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進行比對</a:t>
            </a:r>
            <a:r>
              <a:rPr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終於要進入主題了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509" y="3739242"/>
            <a:ext cx="4233011" cy="28112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89" y="3739242"/>
            <a:ext cx="6121400" cy="5715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67" y="4245164"/>
            <a:ext cx="5568043" cy="261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2041071" y="3069772"/>
            <a:ext cx="8392885" cy="773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然後整合上述所說看起來就會長這樣 </a:t>
            </a:r>
            <a:endParaRPr kumimoji="1" lang="zh-TW" altLang="en-US" sz="4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868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適切性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aphicFrame>
        <p:nvGraphicFramePr>
          <p:cNvPr id="13" name="資料圖表 12"/>
          <p:cNvGraphicFramePr/>
          <p:nvPr>
            <p:extLst/>
          </p:nvPr>
        </p:nvGraphicFramePr>
        <p:xfrm>
          <a:off x="1197112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橢圓 13"/>
          <p:cNvSpPr/>
          <p:nvPr/>
        </p:nvSpPr>
        <p:spPr>
          <a:xfrm>
            <a:off x="3481723" y="5492289"/>
            <a:ext cx="1490869" cy="12920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000" dirty="0" smtClean="0"/>
              <a:t>事實</a:t>
            </a:r>
            <a:endParaRPr kumimoji="1" lang="zh-TW" altLang="en-US" sz="3000" dirty="0"/>
          </a:p>
        </p:txBody>
      </p:sp>
      <p:sp>
        <p:nvSpPr>
          <p:cNvPr id="15" name="橢圓 14"/>
          <p:cNvSpPr/>
          <p:nvPr/>
        </p:nvSpPr>
        <p:spPr>
          <a:xfrm>
            <a:off x="5743411" y="5492288"/>
            <a:ext cx="1490869" cy="129208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000" dirty="0" smtClean="0"/>
              <a:t>謠言</a:t>
            </a:r>
            <a:endParaRPr kumimoji="1" lang="zh-TW" altLang="en-US" sz="3000" dirty="0"/>
          </a:p>
        </p:txBody>
      </p:sp>
      <p:sp>
        <p:nvSpPr>
          <p:cNvPr id="16" name="向下箭號 15"/>
          <p:cNvSpPr/>
          <p:nvPr/>
        </p:nvSpPr>
        <p:spPr>
          <a:xfrm rot="19749133">
            <a:off x="5670426" y="4484894"/>
            <a:ext cx="846666" cy="953722"/>
          </a:xfrm>
          <a:prstGeom prst="downArrow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文字方塊 16"/>
          <p:cNvSpPr txBox="1"/>
          <p:nvPr/>
        </p:nvSpPr>
        <p:spPr>
          <a:xfrm>
            <a:off x="7242256" y="921376"/>
            <a:ext cx="4612225" cy="5309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kumimoji="1" lang="zh-TW" altLang="en-US" sz="30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政府</a:t>
            </a:r>
            <a:r>
              <a:rPr kumimoji="1" lang="en-US" altLang="zh-TW" sz="30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 open data</a:t>
            </a:r>
          </a:p>
          <a:p>
            <a:pPr lvl="1" algn="r"/>
            <a:r>
              <a:rPr kumimoji="1" lang="en-US" altLang="zh-TW" sz="34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165</a:t>
            </a:r>
            <a:r>
              <a:rPr kumimoji="1" lang="zh-TW" altLang="en-US" sz="34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反詐騙資料</a:t>
            </a:r>
            <a:endParaRPr kumimoji="1" lang="en-US" altLang="zh-TW" sz="34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lvl="1"/>
            <a:r>
              <a:rPr kumimoji="1" lang="en-US" altLang="zh-TW" sz="30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                                      </a:t>
            </a:r>
            <a:r>
              <a:rPr kumimoji="1" lang="en-US" altLang="zh-TW" sz="40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+</a:t>
            </a:r>
          </a:p>
          <a:p>
            <a:pPr lvl="1" algn="r"/>
            <a:r>
              <a:rPr kumimoji="1" lang="zh-TW" altLang="en-US" sz="40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機器學習</a:t>
            </a:r>
            <a:endParaRPr kumimoji="1" lang="en-US" altLang="zh-TW" sz="40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r"/>
            <a:endParaRPr kumimoji="1" lang="en-US" altLang="zh-TW" sz="30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r"/>
            <a:endParaRPr kumimoji="1" lang="en-US" altLang="zh-TW" sz="30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r">
              <a:lnSpc>
                <a:spcPts val="3000"/>
              </a:lnSpc>
              <a:spcBef>
                <a:spcPts val="3600"/>
              </a:spcBef>
            </a:pPr>
            <a:r>
              <a:rPr kumimoji="1" lang="zh-TW" altLang="en-US" sz="40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分辨</a:t>
            </a:r>
            <a:endParaRPr kumimoji="1" lang="en-US" altLang="zh-TW" sz="40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r">
              <a:lnSpc>
                <a:spcPts val="4800"/>
              </a:lnSpc>
            </a:pPr>
            <a:r>
              <a:rPr kumimoji="1" lang="zh-TW" altLang="en-US" sz="40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事實</a:t>
            </a:r>
            <a:r>
              <a:rPr kumimoji="1" lang="en-US" altLang="zh-TW" sz="40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/</a:t>
            </a:r>
            <a:r>
              <a:rPr kumimoji="1" lang="zh-TW" altLang="en-US" sz="40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謠言</a:t>
            </a:r>
            <a:endParaRPr kumimoji="1" lang="en-US" altLang="zh-TW" sz="40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r"/>
            <a:r>
              <a:rPr kumimoji="1" lang="zh-TW" altLang="en-US" sz="4000" b="1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的模型</a:t>
            </a:r>
            <a:endParaRPr kumimoji="1" lang="en-US" altLang="zh-TW" sz="4000" b="1" dirty="0" smtClean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9" name="直線箭頭接點 18"/>
          <p:cNvCxnSpPr/>
          <p:nvPr/>
        </p:nvCxnSpPr>
        <p:spPr>
          <a:xfrm flipH="1">
            <a:off x="11492346" y="3325091"/>
            <a:ext cx="6317" cy="87056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1" b="24771"/>
          <a:stretch/>
        </p:blipFill>
        <p:spPr>
          <a:xfrm>
            <a:off x="8351122" y="638968"/>
            <a:ext cx="3503359" cy="777875"/>
          </a:xfrm>
          <a:prstGeom prst="rect">
            <a:avLst/>
          </a:prstGeom>
        </p:spPr>
      </p:pic>
      <p:cxnSp>
        <p:nvCxnSpPr>
          <p:cNvPr id="24" name="直線箭頭接點 23"/>
          <p:cNvCxnSpPr/>
          <p:nvPr/>
        </p:nvCxnSpPr>
        <p:spPr>
          <a:xfrm flipH="1" flipV="1">
            <a:off x="6941127" y="3062948"/>
            <a:ext cx="2317173" cy="198457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1157229" y="34487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訓練出</a:t>
            </a:r>
            <a:endParaRPr kumimoji="1" lang="zh-TW" altLang="en-US" sz="2000" dirty="0">
              <a:solidFill>
                <a:schemeClr val="accent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98" b="-393"/>
          <a:stretch/>
        </p:blipFill>
        <p:spPr>
          <a:xfrm>
            <a:off x="3588403" y="5764394"/>
            <a:ext cx="1236549" cy="62657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38" b="-393"/>
          <a:stretch/>
        </p:blipFill>
        <p:spPr>
          <a:xfrm>
            <a:off x="5877616" y="5806749"/>
            <a:ext cx="1222457" cy="6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826949" y="3135086"/>
            <a:ext cx="4778208" cy="773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TW" altLang="en-US" sz="4000" smtClean="0">
                <a:latin typeface="Heiti TC Light" charset="-120"/>
                <a:ea typeface="Heiti TC Light" charset="-120"/>
                <a:cs typeface="Heiti TC Light" charset="-120"/>
              </a:rPr>
              <a:t>有沒有看起來很</a:t>
            </a:r>
            <a:r>
              <a:rPr kumimoji="1"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專業</a:t>
            </a:r>
            <a:r>
              <a:rPr kumimoji="1"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endParaRPr kumimoji="1" lang="zh-TW" altLang="en-US" sz="4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96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443</Words>
  <Application>Microsoft Macintosh PowerPoint</Application>
  <PresentationFormat>寬螢幕</PresentationFormat>
  <Paragraphs>102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Calibri</vt:lpstr>
      <vt:lpstr>Calibri Light</vt:lpstr>
      <vt:lpstr>Heiti TC Light</vt:lpstr>
      <vt:lpstr>Heiti TC Medium</vt:lpstr>
      <vt:lpstr>新細明體</vt:lpstr>
      <vt:lpstr>Arial</vt:lpstr>
      <vt:lpstr>Office 佈景主題</vt:lpstr>
      <vt:lpstr>詐騙奧特</vt:lpstr>
      <vt:lpstr>什麼是奧特呢?</vt:lpstr>
      <vt:lpstr>動機</vt:lpstr>
      <vt:lpstr>然後我們家中長輩很常這樣…</vt:lpstr>
      <vt:lpstr>PowerPoint 簡報</vt:lpstr>
      <vt:lpstr>終於要進入主題了</vt:lpstr>
      <vt:lpstr>PowerPoint 簡報</vt:lpstr>
      <vt:lpstr>適切性</vt:lpstr>
      <vt:lpstr>PowerPoint 簡報</vt:lpstr>
      <vt:lpstr>創新性</vt:lpstr>
      <vt:lpstr>市場性</vt:lpstr>
      <vt:lpstr>PowerPoint 簡報</vt:lpstr>
      <vt:lpstr>可行性</vt:lpstr>
      <vt:lpstr>加分</vt:lpstr>
      <vt:lpstr>成員及任務分配</vt:lpstr>
      <vt:lpstr>PowerPoint 簡報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詐騙奧特！</dc:title>
  <dc:creator>Microsoft Office 使用者</dc:creator>
  <cp:lastModifiedBy>Microsoft Office 使用者</cp:lastModifiedBy>
  <cp:revision>29</cp:revision>
  <dcterms:created xsi:type="dcterms:W3CDTF">2017-03-28T17:25:33Z</dcterms:created>
  <dcterms:modified xsi:type="dcterms:W3CDTF">2017-03-28T18:29:52Z</dcterms:modified>
</cp:coreProperties>
</file>